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5" r:id="rId1"/>
  </p:sldMasterIdLst>
  <p:sldIdLst>
    <p:sldId id="256" r:id="rId2"/>
    <p:sldId id="257" r:id="rId3"/>
    <p:sldId id="265" r:id="rId4"/>
    <p:sldId id="266" r:id="rId5"/>
    <p:sldId id="267" r:id="rId6"/>
    <p:sldId id="268" r:id="rId7"/>
    <p:sldId id="258" r:id="rId8"/>
    <p:sldId id="259" r:id="rId9"/>
    <p:sldId id="261" r:id="rId10"/>
    <p:sldId id="269" r:id="rId11"/>
    <p:sldId id="263" r:id="rId12"/>
    <p:sldId id="264" r:id="rId13"/>
  </p:sldIdLst>
  <p:sldSz cx="12192000" cy="6858000"/>
  <p:notesSz cx="6858000" cy="9144000"/>
  <p:embeddedFontLst>
    <p:embeddedFont>
      <p:font typeface="나눔바른고딕" panose="020B0603020101020101" pitchFamily="50" charset="-127"/>
      <p:regular r:id="rId14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Tahoma" panose="020B0604030504040204" pitchFamily="34" charset="0"/>
      <p:regular r:id="rId20"/>
      <p:bold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384" y="6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5F62B-1DE4-4CF3-8E28-BA2B2C3B9103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FF99-868C-43DE-835D-A21E8CE7CE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430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5F62B-1DE4-4CF3-8E28-BA2B2C3B9103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FF99-868C-43DE-835D-A21E8CE7CE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997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5F62B-1DE4-4CF3-8E28-BA2B2C3B9103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FF99-868C-43DE-835D-A21E8CE7CE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841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5F62B-1DE4-4CF3-8E28-BA2B2C3B9103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FF99-868C-43DE-835D-A21E8CE7CE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896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5F62B-1DE4-4CF3-8E28-BA2B2C3B9103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FF99-868C-43DE-835D-A21E8CE7CE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179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5F62B-1DE4-4CF3-8E28-BA2B2C3B9103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FF99-868C-43DE-835D-A21E8CE7CE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952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5F62B-1DE4-4CF3-8E28-BA2B2C3B9103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FF99-868C-43DE-835D-A21E8CE7CE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645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5F62B-1DE4-4CF3-8E28-BA2B2C3B9103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FF99-868C-43DE-835D-A21E8CE7CE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738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5F62B-1DE4-4CF3-8E28-BA2B2C3B9103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FF99-868C-43DE-835D-A21E8CE7CE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437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5F62B-1DE4-4CF3-8E28-BA2B2C3B9103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FF99-868C-43DE-835D-A21E8CE7CE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410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5F62B-1DE4-4CF3-8E28-BA2B2C3B9103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FF99-868C-43DE-835D-A21E8CE7CE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511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047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30268"/>
            <a:ext cx="10515600" cy="4646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7515F62B-1DE4-4CF3-8E28-BA2B2C3B9103}" type="datetimeFigureOut">
              <a:rPr lang="ko-KR" altLang="en-US" smtClean="0"/>
              <a:pPr/>
              <a:t>2021-07-12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5554FF99-868C-43DE-835D-A21E8CE7CEA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676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/>
          <p:cNvSpPr/>
          <p:nvPr/>
        </p:nvSpPr>
        <p:spPr>
          <a:xfrm>
            <a:off x="2136559" y="2006353"/>
            <a:ext cx="7918882" cy="1503610"/>
          </a:xfrm>
          <a:prstGeom prst="roundRect">
            <a:avLst>
              <a:gd name="adj" fmla="val 10172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미세먼지와</a:t>
            </a:r>
            <a:br>
              <a:rPr lang="en-US" altLang="ko-KR" b="1"/>
            </a:br>
            <a:r>
              <a:rPr lang="ko-KR" altLang="en-US" b="1"/>
              <a:t>폐암 발병의 상관관계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815102"/>
            <a:ext cx="9144000" cy="1655762"/>
          </a:xfrm>
        </p:spPr>
        <p:txBody>
          <a:bodyPr/>
          <a:lstStyle/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/>
              <a:t>2206 </a:t>
            </a:r>
            <a:r>
              <a:rPr lang="ko-KR" altLang="en-US"/>
              <a:t>남동린</a:t>
            </a:r>
            <a:r>
              <a:rPr lang="en-US" altLang="ko-KR"/>
              <a:t>, 2217 </a:t>
            </a:r>
            <a:r>
              <a:rPr lang="ko-KR" altLang="en-US"/>
              <a:t>홍지우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000000"/>
                </a:solidFill>
                <a:latin typeface="나눔바른고딕"/>
                <a:ea typeface="나눔바른고딕"/>
                <a:cs typeface="Calibri"/>
              </a:rPr>
              <a:t>2212 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000000"/>
                </a:solidFill>
                <a:latin typeface="나눔바른고딕"/>
                <a:ea typeface="나눔바른고딕"/>
                <a:cs typeface="맑은 고딕"/>
              </a:rPr>
              <a:t>이정인</a:t>
            </a:r>
            <a:endParaRPr kumimoji="0" lang="en-US" altLang="ko-KR" sz="2400" b="0" i="0" u="none" strike="noStrike" kern="1200" cap="none" spc="0" normalizeH="0" baseline="0">
              <a:solidFill>
                <a:srgbClr val="000000"/>
              </a:solidFill>
              <a:latin typeface="나눔바른고딕"/>
              <a:ea typeface="나눔바른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4B6896-E5DC-4E96-A546-5F90F5E2C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활용 방안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E54BF2-6151-4E9D-B3CC-A3ACCB657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24" y="1572378"/>
            <a:ext cx="4756787" cy="4612977"/>
          </a:xfrm>
          <a:prstGeom prst="rect">
            <a:avLst/>
          </a:prstGeom>
        </p:spPr>
      </p:pic>
      <p:pic>
        <p:nvPicPr>
          <p:cNvPr id="8" name="그림 7" descr="지도이(가) 표시된 사진&#10;&#10;자동 생성된 설명">
            <a:extLst>
              <a:ext uri="{FF2B5EF4-FFF2-40B4-BE49-F238E27FC236}">
                <a16:creationId xmlns:a16="http://schemas.microsoft.com/office/drawing/2014/main" id="{40CA6B8E-6ACF-49A0-9CB3-18E14AB30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174" y="1564608"/>
            <a:ext cx="2510256" cy="2231339"/>
          </a:xfrm>
          <a:prstGeom prst="rect">
            <a:avLst/>
          </a:prstGeom>
        </p:spPr>
      </p:pic>
      <p:pic>
        <p:nvPicPr>
          <p:cNvPr id="9" name="그림 8" descr="지도이(가) 표시된 사진&#10;&#10;자동 생성된 설명">
            <a:extLst>
              <a:ext uri="{FF2B5EF4-FFF2-40B4-BE49-F238E27FC236}">
                <a16:creationId xmlns:a16="http://schemas.microsoft.com/office/drawing/2014/main" id="{83AF0016-A1B6-459A-829D-8CADEC9F4E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175" y="3873815"/>
            <a:ext cx="2544907" cy="223133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8F28F32-6869-4D15-A130-5367D50F9099}"/>
              </a:ext>
            </a:extLst>
          </p:cNvPr>
          <p:cNvSpPr/>
          <p:nvPr/>
        </p:nvSpPr>
        <p:spPr>
          <a:xfrm>
            <a:off x="7780421" y="1380792"/>
            <a:ext cx="3997123" cy="5129296"/>
          </a:xfrm>
          <a:prstGeom prst="roundRect">
            <a:avLst>
              <a:gd name="adj" fmla="val 6477"/>
            </a:avLst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미세먼지 앱</a:t>
            </a:r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 선정 </a:t>
            </a: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6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웹크롤링</a:t>
            </a: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이용하여 개발하거나</a:t>
            </a: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기존에 있는 미세먼지 농도를 알려주는 앱과 연계</a:t>
            </a:r>
            <a:endParaRPr lang="en-US" altLang="ko-KR" sz="1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방안 </a:t>
            </a: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외출 자제</a:t>
            </a: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마스크 권장 문구 옆에 미세먼지 농도와 폐암 환자수를 시각화 된 지도와 결과 분석을 함께 노출 시킴으로써 사람들의 경각심을 높이고 향후 사람들의 건강에 도움이 될 수 있는 앱을 만들어 나가고자 함</a:t>
            </a:r>
            <a:endParaRPr lang="en-US" altLang="ko-KR" sz="1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0417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E50660-7615-44B3-9007-FD5E31473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추후 탐구 활동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6C6EFEF-375D-4B0C-BA0C-F8A773CC5A40}"/>
              </a:ext>
            </a:extLst>
          </p:cNvPr>
          <p:cNvSpPr/>
          <p:nvPr/>
        </p:nvSpPr>
        <p:spPr>
          <a:xfrm>
            <a:off x="923278" y="1347664"/>
            <a:ext cx="10515600" cy="1902041"/>
          </a:xfrm>
          <a:prstGeom prst="roundRect">
            <a:avLst>
              <a:gd name="adj" fmla="val 6477"/>
            </a:avLst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미세먼지에 따른 다양한 상관관계를 분석하고 종합적인 자료를 제작해 본다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미세먼지가 폐암 발병에 어떤 영향을 미치는 지 전세계적으로 분석해본다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F4DBA38-A6EC-43CA-BB21-3F0A4786BD57}"/>
              </a:ext>
            </a:extLst>
          </p:cNvPr>
          <p:cNvSpPr txBox="1">
            <a:spLocks/>
          </p:cNvSpPr>
          <p:nvPr/>
        </p:nvSpPr>
        <p:spPr>
          <a:xfrm>
            <a:off x="923278" y="35001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ko-KR" altLang="en-US" b="1" dirty="0"/>
              <a:t>참고 문헌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D41AAE2-8998-4F75-ACBB-72C11D0BF3E5}"/>
              </a:ext>
            </a:extLst>
          </p:cNvPr>
          <p:cNvSpPr/>
          <p:nvPr/>
        </p:nvSpPr>
        <p:spPr>
          <a:xfrm>
            <a:off x="923278" y="4607822"/>
            <a:ext cx="10515600" cy="1902041"/>
          </a:xfrm>
          <a:prstGeom prst="roundRect">
            <a:avLst>
              <a:gd name="adj" fmla="val 6477"/>
            </a:avLst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en-US" altLang="ko-KR" u="sng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https://mjs1995.tistory.com/169</a:t>
            </a:r>
          </a:p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en-US" altLang="ko-KR" u="sng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https://dailyheumsi.tistory.com/145#6.-%EB%A7%B5-%EC%8A%A4%ED%83%80%EC%9D%BC%EB%A7%81</a:t>
            </a:r>
          </a:p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en-US" altLang="ko-KR" u="sng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https://mjs1995.tistory.com/181</a:t>
            </a:r>
          </a:p>
        </p:txBody>
      </p:sp>
    </p:spTree>
    <p:extLst>
      <p:ext uri="{BB962C8B-B14F-4D97-AF65-F5344CB8AC3E}">
        <p14:creationId xmlns:p14="http://schemas.microsoft.com/office/powerpoint/2010/main" val="2854829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1756251-FF90-4AE0-AAFE-E9A54F2DB9A5}"/>
              </a:ext>
            </a:extLst>
          </p:cNvPr>
          <p:cNvSpPr/>
          <p:nvPr/>
        </p:nvSpPr>
        <p:spPr>
          <a:xfrm>
            <a:off x="2136559" y="2175029"/>
            <a:ext cx="7918882" cy="1503610"/>
          </a:xfrm>
          <a:prstGeom prst="roundRect">
            <a:avLst>
              <a:gd name="adj" fmla="val 10172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99DF140-17DD-4477-80AF-B63789F615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57462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223133-F8D5-42D9-B558-D45CF815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주제 선정 동기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8734393-ABD6-4DDF-9A9F-0D39C71DDD5E}"/>
              </a:ext>
            </a:extLst>
          </p:cNvPr>
          <p:cNvSpPr/>
          <p:nvPr/>
        </p:nvSpPr>
        <p:spPr>
          <a:xfrm>
            <a:off x="923278" y="1315453"/>
            <a:ext cx="4962617" cy="5177422"/>
          </a:xfrm>
          <a:prstGeom prst="roundRect">
            <a:avLst>
              <a:gd name="adj" fmla="val 647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ko-KR" altLang="en-US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최근 나오는 환경 이슈</a:t>
            </a:r>
            <a:endParaRPr lang="en-US" altLang="ko-KR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ctr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ko-KR" altLang="en-US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일상 생활에 밀접히 영향을 줌</a:t>
            </a:r>
            <a:endParaRPr lang="en-US" altLang="ko-KR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ctr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ko-KR" altLang="en-US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눈에 보이는 피해를 주는 현상</a:t>
            </a:r>
            <a:b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기침</a:t>
            </a:r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목에 통증 등</a:t>
            </a:r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285750" indent="-285750" algn="ctr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ko-KR" altLang="en-US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장기적으로 봤을 때 큰 피해를 줌</a:t>
            </a:r>
            <a:b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미세먼지 속 중금속</a:t>
            </a:r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폐암 발병 등</a:t>
            </a:r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901AC41-E9AB-47C2-9A84-C850C07CBC53}"/>
              </a:ext>
            </a:extLst>
          </p:cNvPr>
          <p:cNvSpPr/>
          <p:nvPr/>
        </p:nvSpPr>
        <p:spPr>
          <a:xfrm>
            <a:off x="6138539" y="1315453"/>
            <a:ext cx="4962617" cy="5177422"/>
          </a:xfrm>
          <a:prstGeom prst="roundRect">
            <a:avLst>
              <a:gd name="adj" fmla="val 6477"/>
            </a:avLst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여러 피해 중 </a:t>
            </a:r>
            <a:endParaRPr lang="en-US" altLang="ko-KR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폐암 발병 자료</a:t>
            </a:r>
            <a:r>
              <a:rPr lang="ko-KR" altLang="en-US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살펴 봄으로써 </a:t>
            </a:r>
            <a:r>
              <a:rPr lang="ko-KR" altLang="en-US" sz="28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미세먼지와의 상관관계</a:t>
            </a:r>
            <a:r>
              <a:rPr lang="en-US" altLang="ko-KR" sz="28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28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경향성</a:t>
            </a:r>
            <a:r>
              <a:rPr lang="ko-KR" altLang="en-US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</a:t>
            </a:r>
            <a:endParaRPr lang="en-US" altLang="ko-KR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파악해 봄</a:t>
            </a:r>
            <a:endParaRPr lang="en-US" altLang="ko-KR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C82E32A4-8D3B-4AE9-BD5D-B4C1F4627413}"/>
              </a:ext>
            </a:extLst>
          </p:cNvPr>
          <p:cNvSpPr/>
          <p:nvPr/>
        </p:nvSpPr>
        <p:spPr>
          <a:xfrm>
            <a:off x="5749771" y="3819617"/>
            <a:ext cx="692458" cy="544328"/>
          </a:xfrm>
          <a:prstGeom prst="rightArrow">
            <a:avLst>
              <a:gd name="adj1" fmla="val 63047"/>
              <a:gd name="adj2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304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분석 방식</a:t>
            </a:r>
          </a:p>
        </p:txBody>
      </p:sp>
      <p:sp>
        <p:nvSpPr>
          <p:cNvPr id="5" name="사각형: 둥근 모서리 4"/>
          <p:cNvSpPr/>
          <p:nvPr/>
        </p:nvSpPr>
        <p:spPr>
          <a:xfrm>
            <a:off x="923278" y="1363579"/>
            <a:ext cx="10515600" cy="5129296"/>
          </a:xfrm>
          <a:prstGeom prst="roundRect">
            <a:avLst>
              <a:gd name="adj" fmla="val 6477"/>
            </a:avLst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lnSpc>
                <a:spcPct val="150000"/>
              </a:lnSpc>
              <a:buFont typeface="Calibri"/>
              <a:buChar char="-"/>
              <a:defRPr/>
            </a:pPr>
            <a:r>
              <a:rPr lang="ko-KR" altLang="en-US" sz="2800" b="1">
                <a:solidFill>
                  <a:schemeClr val="accent1">
                    <a:lumMod val="50000"/>
                  </a:schemeClr>
                </a:solidFill>
                <a:latin typeface="나눔바른고딕"/>
                <a:ea typeface="나눔바른고딕"/>
              </a:rPr>
              <a:t>정보 수집</a:t>
            </a:r>
          </a:p>
          <a:p>
            <a:pPr marL="742950" lvl="1" indent="-285750">
              <a:lnSpc>
                <a:spcPct val="150000"/>
              </a:lnSpc>
              <a:buFont typeface="Calibri"/>
              <a:buChar char="-"/>
              <a:defRPr/>
            </a:pPr>
            <a:r>
              <a:rPr lang="ko-KR" altLang="en-US" sz="2400">
                <a:solidFill>
                  <a:schemeClr val="tx1"/>
                </a:solidFill>
                <a:latin typeface="나눔바른고딕"/>
                <a:ea typeface="나눔바른고딕"/>
              </a:rPr>
              <a:t>미세먼지 대기 오염도 현황  </a:t>
            </a:r>
            <a:r>
              <a:rPr lang="en-US" altLang="ko-KR" sz="2400">
                <a:solidFill>
                  <a:schemeClr val="tx1"/>
                </a:solidFill>
                <a:latin typeface="나눔바른고딕"/>
                <a:ea typeface="나눔바른고딕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나눔바른고딕"/>
                <a:ea typeface="나눔바른고딕"/>
              </a:rPr>
              <a:t>통계지리정보서비스</a:t>
            </a:r>
            <a:r>
              <a:rPr lang="en-US" altLang="ko-KR" sz="2400">
                <a:solidFill>
                  <a:schemeClr val="tx1"/>
                </a:solidFill>
                <a:latin typeface="나눔바른고딕"/>
                <a:ea typeface="나눔바른고딕"/>
              </a:rPr>
              <a:t>(sgis.kostat.go.kr/)</a:t>
            </a:r>
          </a:p>
          <a:p>
            <a:pPr marL="742950" lvl="1" indent="-285750">
              <a:lnSpc>
                <a:spcPct val="150000"/>
              </a:lnSpc>
              <a:buFont typeface="Calibri"/>
              <a:buChar char="-"/>
              <a:defRPr/>
            </a:pPr>
            <a:r>
              <a:rPr lang="ko-KR" altLang="en-US" sz="2400">
                <a:solidFill>
                  <a:schemeClr val="tx1"/>
                </a:solidFill>
                <a:latin typeface="나눔바른고딕"/>
                <a:ea typeface="나눔바른고딕"/>
              </a:rPr>
              <a:t>폐암 환자수 </a:t>
            </a:r>
            <a:r>
              <a:rPr lang="en-US" altLang="ko-KR" sz="2400">
                <a:solidFill>
                  <a:schemeClr val="tx1"/>
                </a:solidFill>
                <a:latin typeface="나눔바른고딕"/>
                <a:ea typeface="나눔바른고딕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나눔바른고딕"/>
                <a:ea typeface="나눔바른고딕"/>
              </a:rPr>
              <a:t>국가암등록사업 연례 보고서 </a:t>
            </a:r>
            <a:r>
              <a:rPr lang="en-US" altLang="ko-KR" sz="2400">
                <a:solidFill>
                  <a:schemeClr val="tx1"/>
                </a:solidFill>
                <a:latin typeface="나눔바른고딕"/>
                <a:ea typeface="나눔바른고딕"/>
              </a:rPr>
              <a:t>-</a:t>
            </a:r>
            <a:r>
              <a:rPr lang="ko-KR" altLang="en-US" sz="2400">
                <a:solidFill>
                  <a:schemeClr val="tx1"/>
                </a:solidFill>
                <a:latin typeface="나눔바른고딕"/>
                <a:ea typeface="나눔바른고딕"/>
              </a:rPr>
              <a:t> 암종</a:t>
            </a:r>
            <a:r>
              <a:rPr lang="en-US" altLang="ko-KR" sz="2400">
                <a:solidFill>
                  <a:schemeClr val="tx1"/>
                </a:solidFill>
                <a:latin typeface="나눔바른고딕"/>
                <a:ea typeface="나눔바른고딕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나눔바른고딕"/>
                <a:ea typeface="나눔바른고딕"/>
              </a:rPr>
              <a:t>성</a:t>
            </a:r>
            <a:r>
              <a:rPr lang="en-US" altLang="ko-KR" sz="2400">
                <a:solidFill>
                  <a:schemeClr val="tx1"/>
                </a:solidFill>
                <a:latin typeface="나눔바른고딕"/>
                <a:ea typeface="나눔바른고딕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나눔바른고딕"/>
                <a:ea typeface="나눔바른고딕"/>
              </a:rPr>
              <a:t>지역별 발생자 수</a:t>
            </a:r>
          </a:p>
          <a:p>
            <a:pPr marL="285750" indent="-285750">
              <a:lnSpc>
                <a:spcPct val="150000"/>
              </a:lnSpc>
              <a:buFont typeface="Calibri"/>
              <a:buChar char="-"/>
              <a:defRPr/>
            </a:pPr>
            <a:r>
              <a:rPr lang="ko-KR" altLang="en-US" sz="2800" b="1">
                <a:solidFill>
                  <a:schemeClr val="accent1">
                    <a:lumMod val="50000"/>
                  </a:schemeClr>
                </a:solidFill>
                <a:latin typeface="나눔바른고딕"/>
                <a:ea typeface="나눔바른고딕"/>
              </a:rPr>
              <a:t>데이터 가공</a:t>
            </a:r>
            <a:r>
              <a:rPr lang="en-US" altLang="ko-KR" sz="2800" b="1">
                <a:solidFill>
                  <a:schemeClr val="accent1">
                    <a:lumMod val="50000"/>
                  </a:schemeClr>
                </a:solidFill>
                <a:latin typeface="나눔바른고딕"/>
                <a:ea typeface="나눔바른고딕"/>
              </a:rPr>
              <a:t>(</a:t>
            </a:r>
            <a:r>
              <a:rPr lang="ko-KR" altLang="en-US" sz="2800" b="1">
                <a:solidFill>
                  <a:schemeClr val="accent1">
                    <a:lumMod val="50000"/>
                  </a:schemeClr>
                </a:solidFill>
                <a:latin typeface="나눔바른고딕"/>
                <a:ea typeface="나눔바른고딕"/>
              </a:rPr>
              <a:t>시도별 폐암 환자 수</a:t>
            </a:r>
            <a:r>
              <a:rPr lang="en-US" altLang="ko-KR" sz="2800" b="1">
                <a:solidFill>
                  <a:schemeClr val="accent1">
                    <a:lumMod val="50000"/>
                  </a:schemeClr>
                </a:solidFill>
                <a:latin typeface="나눔바른고딕"/>
                <a:ea typeface="나눔바른고딕"/>
              </a:rPr>
              <a:t>,  </a:t>
            </a:r>
            <a:r>
              <a:rPr lang="ko-KR" altLang="en-US" sz="2800" b="1">
                <a:solidFill>
                  <a:schemeClr val="accent1">
                    <a:lumMod val="50000"/>
                  </a:schemeClr>
                </a:solidFill>
                <a:latin typeface="나눔바른고딕"/>
                <a:ea typeface="나눔바른고딕"/>
              </a:rPr>
              <a:t>시도별 미세먼지 오염도</a:t>
            </a:r>
            <a:r>
              <a:rPr lang="en-US" altLang="ko-KR" sz="2800" b="1">
                <a:solidFill>
                  <a:schemeClr val="accent1">
                    <a:lumMod val="50000"/>
                  </a:schemeClr>
                </a:solidFill>
                <a:latin typeface="나눔바른고딕"/>
                <a:ea typeface="나눔바른고딕"/>
              </a:rPr>
              <a:t>(㎍/㎥))</a:t>
            </a:r>
          </a:p>
          <a:p>
            <a:pPr marL="285750" indent="-285750">
              <a:lnSpc>
                <a:spcPct val="150000"/>
              </a:lnSpc>
              <a:buFont typeface="Calibri"/>
              <a:buChar char="-"/>
              <a:defRPr/>
            </a:pPr>
            <a:r>
              <a:rPr lang="en-US" altLang="ko-KR" sz="2800" b="1">
                <a:solidFill>
                  <a:schemeClr val="accent1">
                    <a:lumMod val="50000"/>
                  </a:schemeClr>
                </a:solidFill>
                <a:latin typeface="나눔바른고딕"/>
                <a:ea typeface="나눔바른고딕"/>
              </a:rPr>
              <a:t>Mapbox </a:t>
            </a:r>
            <a:r>
              <a:rPr lang="ko-KR" altLang="en-US" sz="2800" b="1">
                <a:solidFill>
                  <a:schemeClr val="accent1">
                    <a:lumMod val="50000"/>
                  </a:schemeClr>
                </a:solidFill>
                <a:latin typeface="나눔바른고딕"/>
                <a:ea typeface="나눔바른고딕"/>
              </a:rPr>
              <a:t>세팅</a:t>
            </a:r>
          </a:p>
          <a:p>
            <a:pPr marL="285750" indent="-285750">
              <a:lnSpc>
                <a:spcPct val="150000"/>
              </a:lnSpc>
              <a:buFont typeface="Calibri"/>
              <a:buChar char="-"/>
              <a:defRPr/>
            </a:pPr>
            <a:r>
              <a:rPr lang="ko-KR" altLang="en-US" sz="2800" b="1">
                <a:solidFill>
                  <a:schemeClr val="accent1">
                    <a:lumMod val="50000"/>
                  </a:schemeClr>
                </a:solidFill>
                <a:latin typeface="나눔바른고딕"/>
                <a:ea typeface="나눔바른고딕"/>
              </a:rPr>
              <a:t>폐암 환자 수 지도</a:t>
            </a:r>
            <a:r>
              <a:rPr lang="en-US" altLang="ko-KR" sz="2800" b="1">
                <a:solidFill>
                  <a:schemeClr val="accent1">
                    <a:lumMod val="50000"/>
                  </a:schemeClr>
                </a:solidFill>
                <a:latin typeface="나눔바른고딕"/>
                <a:ea typeface="나눔바른고딕"/>
              </a:rPr>
              <a:t>, </a:t>
            </a:r>
            <a:r>
              <a:rPr lang="ko-KR" altLang="en-US" sz="2800" b="1">
                <a:solidFill>
                  <a:schemeClr val="accent1">
                    <a:lumMod val="50000"/>
                  </a:schemeClr>
                </a:solidFill>
                <a:latin typeface="나눔바른고딕"/>
                <a:ea typeface="나눔바른고딕"/>
              </a:rPr>
              <a:t>미세먼지 오염도 지도 제작</a:t>
            </a:r>
            <a:endParaRPr lang="en-US" altLang="ko-KR" sz="2800" b="1">
              <a:solidFill>
                <a:schemeClr val="accent1">
                  <a:lumMod val="50000"/>
                </a:schemeClr>
              </a:solidFill>
              <a:latin typeface="나눔바른고딕"/>
              <a:ea typeface="나눔바른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데이터 가공</a:t>
            </a:r>
          </a:p>
        </p:txBody>
      </p:sp>
      <p:sp>
        <p:nvSpPr>
          <p:cNvPr id="5" name="사각형: 둥근 모서리 4"/>
          <p:cNvSpPr/>
          <p:nvPr/>
        </p:nvSpPr>
        <p:spPr>
          <a:xfrm>
            <a:off x="5432081" y="1363579"/>
            <a:ext cx="6210477" cy="5129296"/>
          </a:xfrm>
          <a:prstGeom prst="roundRect">
            <a:avLst>
              <a:gd name="adj" fmla="val 6477"/>
            </a:avLst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lnSpc>
                <a:spcPct val="150000"/>
              </a:lnSpc>
              <a:buFont typeface="Calibri"/>
              <a:buChar char="-"/>
              <a:defRPr/>
            </a:pPr>
            <a:r>
              <a:rPr lang="ko-KR" altLang="en-US" sz="2400" b="1">
                <a:solidFill>
                  <a:schemeClr val="accent1">
                    <a:lumMod val="50000"/>
                  </a:schemeClr>
                </a:solidFill>
                <a:latin typeface="나눔바른고딕"/>
                <a:ea typeface="나눔바른고딕"/>
              </a:rPr>
              <a:t>시도별 폐암 환자수 데이터 </a:t>
            </a:r>
          </a:p>
          <a:p>
            <a:pPr marL="742950" lvl="1" indent="-285750">
              <a:lnSpc>
                <a:spcPct val="150000"/>
              </a:lnSpc>
              <a:buFont typeface="Calibri"/>
              <a:buChar char="-"/>
              <a:defRPr/>
            </a:pPr>
            <a:r>
              <a:rPr lang="en-US" altLang="ko-KR" sz="2000" b="0" i="0">
                <a:solidFill>
                  <a:srgbClr val="000000"/>
                </a:solidFill>
                <a:effectLst/>
                <a:latin typeface="Tahoma"/>
              </a:rPr>
              <a:t>CTPRVN_CD (</a:t>
            </a:r>
            <a:r>
              <a:rPr lang="ko-KR" altLang="en-US" sz="2000" b="0" i="0">
                <a:solidFill>
                  <a:srgbClr val="000000"/>
                </a:solidFill>
                <a:effectLst/>
                <a:latin typeface="Tahoma"/>
              </a:rPr>
              <a:t>지도에 표시할 </a:t>
            </a:r>
            <a:r>
              <a:rPr lang="ko-KR" altLang="en-US" sz="2000">
                <a:solidFill>
                  <a:srgbClr val="000000"/>
                </a:solidFill>
                <a:latin typeface="Tahoma"/>
              </a:rPr>
              <a:t>때</a:t>
            </a:r>
            <a:r>
              <a:rPr lang="ko-KR" altLang="en-US" sz="2000" b="0" i="0">
                <a:solidFill>
                  <a:srgbClr val="000000"/>
                </a:solidFill>
                <a:effectLst/>
                <a:latin typeface="Tahoma"/>
              </a:rPr>
              <a:t> 필요한 지역 코드</a:t>
            </a:r>
            <a:r>
              <a:rPr lang="en-US" altLang="ko-KR" sz="2000" b="0" i="0">
                <a:solidFill>
                  <a:srgbClr val="000000"/>
                </a:solidFill>
                <a:effectLst/>
                <a:latin typeface="Tahoma"/>
              </a:rPr>
              <a:t>) </a:t>
            </a:r>
            <a:r>
              <a:rPr lang="ko-KR" altLang="en-US" sz="2000" b="0" i="0">
                <a:solidFill>
                  <a:srgbClr val="000000"/>
                </a:solidFill>
                <a:effectLst/>
                <a:latin typeface="Tahoma"/>
              </a:rPr>
              <a:t>입력</a:t>
            </a:r>
          </a:p>
          <a:p>
            <a:pPr marL="742950" lvl="1" indent="-285750">
              <a:lnSpc>
                <a:spcPct val="150000"/>
              </a:lnSpc>
              <a:buFont typeface="Calibri"/>
              <a:buChar char="-"/>
              <a:defRPr/>
            </a:pPr>
            <a:r>
              <a:rPr lang="ko-KR" altLang="en-US" sz="2000">
                <a:solidFill>
                  <a:srgbClr val="000000"/>
                </a:solidFill>
                <a:latin typeface="Tahoma"/>
              </a:rPr>
              <a:t>데이터명 통일 </a:t>
            </a:r>
            <a:r>
              <a:rPr lang="en-US" altLang="ko-KR" sz="2000">
                <a:solidFill>
                  <a:srgbClr val="000000"/>
                </a:solidFill>
                <a:latin typeface="Tahoma"/>
              </a:rPr>
              <a:t>(</a:t>
            </a:r>
            <a:r>
              <a:rPr lang="ko-KR" altLang="en-US" sz="2000">
                <a:solidFill>
                  <a:srgbClr val="000000"/>
                </a:solidFill>
                <a:latin typeface="Tahoma"/>
              </a:rPr>
              <a:t>제주도</a:t>
            </a:r>
            <a:r>
              <a:rPr lang="ko-KR" altLang="en-US" sz="2000" b="0" i="0">
                <a:solidFill>
                  <a:srgbClr val="000000"/>
                </a:solidFill>
                <a:effectLst/>
                <a:latin typeface="Tahoma"/>
              </a:rPr>
              <a:t> →</a:t>
            </a:r>
            <a:r>
              <a:rPr lang="ko-KR" altLang="en-US" sz="2000">
                <a:solidFill>
                  <a:srgbClr val="000000"/>
                </a:solidFill>
                <a:latin typeface="Tahoma"/>
              </a:rPr>
              <a:t> 제주특별자치도</a:t>
            </a:r>
            <a:r>
              <a:rPr lang="en-US" altLang="ko-KR" sz="2000">
                <a:solidFill>
                  <a:srgbClr val="000000"/>
                </a:solidFill>
                <a:latin typeface="Tahoma"/>
              </a:rPr>
              <a:t>)</a:t>
            </a:r>
            <a:r>
              <a:rPr lang="ko-KR" altLang="en-US" sz="2000">
                <a:solidFill>
                  <a:srgbClr val="000000"/>
                </a:solidFill>
                <a:latin typeface="Tahoma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Calibri"/>
              <a:buChar char="-"/>
              <a:defRPr/>
            </a:pPr>
            <a:endParaRPr lang="en-US" altLang="ko-KR" sz="2000">
              <a:solidFill>
                <a:schemeClr val="accent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marL="285750" indent="-285750">
              <a:lnSpc>
                <a:spcPct val="150000"/>
              </a:lnSpc>
              <a:buFont typeface="Calibri"/>
              <a:buChar char="-"/>
              <a:defRPr/>
            </a:pPr>
            <a:r>
              <a:rPr lang="ko-KR" altLang="en-US" sz="2400" b="1">
                <a:solidFill>
                  <a:schemeClr val="accent1">
                    <a:lumMod val="50000"/>
                  </a:schemeClr>
                </a:solidFill>
                <a:latin typeface="나눔바른고딕"/>
                <a:ea typeface="나눔바른고딕"/>
              </a:rPr>
              <a:t>시도별 미세먼지 오염도 데이터 </a:t>
            </a:r>
          </a:p>
          <a:p>
            <a:pPr marL="742950" lvl="1" indent="-285750">
              <a:lnSpc>
                <a:spcPct val="150000"/>
              </a:lnSpc>
              <a:buFont typeface="Calibri"/>
              <a:buChar char="-"/>
              <a:defRPr/>
            </a:pPr>
            <a:r>
              <a:rPr lang="ko-KR" altLang="en-US" sz="2000" b="0" i="0">
                <a:solidFill>
                  <a:srgbClr val="000000"/>
                </a:solidFill>
                <a:effectLst/>
                <a:latin typeface="Tahoma"/>
              </a:rPr>
              <a:t>필요 없는 중복 데이터 제거</a:t>
            </a:r>
            <a:r>
              <a:rPr lang="ko-KR" altLang="en-US" sz="2000">
                <a:solidFill>
                  <a:schemeClr val="accent1">
                    <a:lumMod val="50000"/>
                  </a:schemeClr>
                </a:solidFill>
                <a:latin typeface="나눔바른고딕"/>
                <a:ea typeface="나눔바른고딕"/>
              </a:rPr>
              <a:t> </a:t>
            </a:r>
            <a:endParaRPr lang="en-US" altLang="ko-KR" sz="2000">
              <a:solidFill>
                <a:schemeClr val="accent1">
                  <a:lumMod val="50000"/>
                </a:schemeClr>
              </a:solidFill>
              <a:latin typeface="나눔바른고딕"/>
              <a:ea typeface="나눔바른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90306" y="1523443"/>
            <a:ext cx="2133493" cy="46788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4013" y="1773502"/>
            <a:ext cx="2363482" cy="41773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4B6896-E5DC-4E96-A546-5F90F5E2C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Mapbox</a:t>
            </a:r>
            <a:endParaRPr lang="ko-KR" altLang="en-US" b="1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1F186CB-E45F-412C-AAA8-F80E85DD42AE}"/>
              </a:ext>
            </a:extLst>
          </p:cNvPr>
          <p:cNvSpPr/>
          <p:nvPr/>
        </p:nvSpPr>
        <p:spPr>
          <a:xfrm>
            <a:off x="838201" y="1363579"/>
            <a:ext cx="5925906" cy="5129296"/>
          </a:xfrm>
          <a:prstGeom prst="roundRect">
            <a:avLst>
              <a:gd name="adj" fmla="val 6477"/>
            </a:avLst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en-US" altLang="ko-KR" sz="2800" b="1" dirty="0" err="1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Mapbox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란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ko-KR" altLang="en-US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맞춤형 디자인 </a:t>
            </a:r>
            <a:r>
              <a:rPr lang="ko-KR" altLang="en-US" sz="24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맵을</a:t>
            </a:r>
            <a:r>
              <a:rPr lang="ko-KR" altLang="en-US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위한 오픈 소스 </a:t>
            </a:r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Mapping</a:t>
            </a:r>
            <a:r>
              <a:rPr lang="ko-KR" altLang="en-US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플랫폼</a:t>
            </a:r>
            <a:endParaRPr lang="en-US" altLang="ko-KR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ko-KR" altLang="en-US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동적 지도</a:t>
            </a:r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3</a:t>
            </a:r>
            <a:r>
              <a:rPr lang="ko-KR" altLang="en-US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차원 지도</a:t>
            </a:r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네비게이션</a:t>
            </a:r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증강현실</a:t>
            </a:r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등 다양한 것을 쉽게 제작 가능</a:t>
            </a:r>
            <a:endParaRPr lang="en-US" altLang="ko-KR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B36F0C71-64BF-4548-AAAD-8A72995A997A}"/>
              </a:ext>
            </a:extLst>
          </p:cNvPr>
          <p:cNvPicPr>
            <a:picLocks noChangeAspect="1" noChangeArrowheads="1" noCrop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967769" y="1446924"/>
            <a:ext cx="4589694" cy="2481303"/>
          </a:xfrm>
          <a:prstGeom prst="rect">
            <a:avLst/>
          </a:prstGeom>
          <a:noFill/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BC92F846-E887-4303-8956-1EEB01A8C791}"/>
              </a:ext>
            </a:extLst>
          </p:cNvPr>
          <p:cNvPicPr>
            <a:picLocks noChangeAspect="1" noChangeArrowheads="1" noCrop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967770" y="4111921"/>
            <a:ext cx="4589694" cy="23234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57571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4B6896-E5DC-4E96-A546-5F90F5E2C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지도 제작</a:t>
            </a:r>
            <a:r>
              <a:rPr lang="en-US" altLang="ko-KR" b="1" dirty="0"/>
              <a:t>(.</a:t>
            </a:r>
            <a:r>
              <a:rPr lang="en-US" altLang="ko-KR" b="1" dirty="0" err="1"/>
              <a:t>geojson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08D0B01-13AF-473E-AA15-024F50DE3B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r="44703"/>
          <a:stretch/>
        </p:blipFill>
        <p:spPr>
          <a:xfrm>
            <a:off x="591360" y="2394635"/>
            <a:ext cx="2893336" cy="2509619"/>
          </a:xfrm>
          <a:prstGeom prst="rect">
            <a:avLst/>
          </a:prstGeom>
          <a:noFill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F9B3C45-FA1A-4AD4-8287-29BA1C4C7E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52320" y="2502187"/>
            <a:ext cx="2261191" cy="2402067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8BE2D93-4FD5-4D6E-93BE-004E2FBC9C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28877" y="2448410"/>
            <a:ext cx="2054636" cy="24020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9A6D49F-9FD1-46CB-8D42-613462B87B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123975" y="2386479"/>
            <a:ext cx="2492523" cy="2509618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199E1C99-8C15-406F-BF1A-02C2AE5B1316}"/>
              </a:ext>
            </a:extLst>
          </p:cNvPr>
          <p:cNvSpPr/>
          <p:nvPr/>
        </p:nvSpPr>
        <p:spPr>
          <a:xfrm>
            <a:off x="3124200" y="3429000"/>
            <a:ext cx="875862" cy="60960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9A0605B8-96E2-44E7-816C-8C50E022A029}"/>
              </a:ext>
            </a:extLst>
          </p:cNvPr>
          <p:cNvSpPr/>
          <p:nvPr/>
        </p:nvSpPr>
        <p:spPr>
          <a:xfrm>
            <a:off x="5970715" y="3429000"/>
            <a:ext cx="875862" cy="60960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5819F68D-F1D5-4A86-A83C-8EB5C84539D1}"/>
              </a:ext>
            </a:extLst>
          </p:cNvPr>
          <p:cNvSpPr/>
          <p:nvPr/>
        </p:nvSpPr>
        <p:spPr>
          <a:xfrm>
            <a:off x="8524277" y="3429000"/>
            <a:ext cx="875862" cy="60960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772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47CA65-C597-4244-B369-FF02F69DA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미세먼지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0A9C7E-3013-4C52-9321-B1ED0EE38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80408"/>
            <a:ext cx="3794126" cy="5472888"/>
          </a:xfrm>
          <a:prstGeom prst="rect">
            <a:avLst/>
          </a:prstGeom>
        </p:spPr>
      </p:pic>
      <p:pic>
        <p:nvPicPr>
          <p:cNvPr id="11" name="그림 10" descr="지도이(가) 표시된 사진&#10;&#10;자동 생성된 설명">
            <a:extLst>
              <a:ext uri="{FF2B5EF4-FFF2-40B4-BE49-F238E27FC236}">
                <a16:creationId xmlns:a16="http://schemas.microsoft.com/office/drawing/2014/main" id="{28226C69-3982-4AA2-A277-0204EA340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063" y="441512"/>
            <a:ext cx="6816631" cy="605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38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BD76B7-4F21-411F-8E20-7B99C109C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폐암 환자 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4057C2-A1DD-47ED-90C2-01160B5BB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829" y="1143058"/>
            <a:ext cx="2759214" cy="5306633"/>
          </a:xfrm>
          <a:prstGeom prst="rect">
            <a:avLst/>
          </a:prstGeom>
        </p:spPr>
      </p:pic>
      <p:pic>
        <p:nvPicPr>
          <p:cNvPr id="8" name="그림 7" descr="지도이(가) 표시된 사진&#10;&#10;자동 생성된 설명">
            <a:extLst>
              <a:ext uri="{FF2B5EF4-FFF2-40B4-BE49-F238E27FC236}">
                <a16:creationId xmlns:a16="http://schemas.microsoft.com/office/drawing/2014/main" id="{2AF7BC91-949B-4BBF-BAAF-A049E9CD3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329" y="461475"/>
            <a:ext cx="6769100" cy="593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1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3B0F75-52FC-4825-9943-50B618F44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결과 분석</a:t>
            </a:r>
          </a:p>
        </p:txBody>
      </p:sp>
      <p:pic>
        <p:nvPicPr>
          <p:cNvPr id="9" name="그림 8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73CFEB36-EAE3-4EA1-AE16-16282717D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21" y="1467128"/>
            <a:ext cx="5343525" cy="4676775"/>
          </a:xfrm>
          <a:prstGeom prst="rect">
            <a:avLst/>
          </a:prstGeom>
        </p:spPr>
      </p:pic>
      <p:pic>
        <p:nvPicPr>
          <p:cNvPr id="11" name="그림 10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2B551D8A-683E-40B1-AC3A-AE74E8934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912" y="1467128"/>
            <a:ext cx="5343525" cy="468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297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335</Words>
  <Application>Microsoft Office PowerPoint</Application>
  <PresentationFormat>와이드스크린</PresentationFormat>
  <Paragraphs>44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Calibri</vt:lpstr>
      <vt:lpstr>Arial</vt:lpstr>
      <vt:lpstr>Tahoma</vt:lpstr>
      <vt:lpstr>나눔바른고딕</vt:lpstr>
      <vt:lpstr>Office Theme</vt:lpstr>
      <vt:lpstr>미세먼지와 폐암 발병의 상관관계</vt:lpstr>
      <vt:lpstr>주제 선정 동기</vt:lpstr>
      <vt:lpstr>분석 방식</vt:lpstr>
      <vt:lpstr>데이터 가공</vt:lpstr>
      <vt:lpstr>Mapbox</vt:lpstr>
      <vt:lpstr>지도 제작(.geojson)</vt:lpstr>
      <vt:lpstr>미세먼지</vt:lpstr>
      <vt:lpstr>폐암 환자 수</vt:lpstr>
      <vt:lpstr>결과 분석</vt:lpstr>
      <vt:lpstr>활용 방안</vt:lpstr>
      <vt:lpstr>추후 탐구 활동</vt:lpstr>
      <vt:lpstr>감사합니다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미세먼지와 폐암 발병의 상관관계</dc:title>
  <dc:creator>박정식</dc:creator>
  <cp:lastModifiedBy>박정식</cp:lastModifiedBy>
  <cp:revision>18</cp:revision>
  <dcterms:created xsi:type="dcterms:W3CDTF">2021-07-08T15:49:33Z</dcterms:created>
  <dcterms:modified xsi:type="dcterms:W3CDTF">2021-07-12T03:08:43Z</dcterms:modified>
  <cp:version/>
</cp:coreProperties>
</file>